
<file path=[Content_Types].xml><?xml version="1.0" encoding="utf-8"?>
<Types xmlns="http://schemas.openxmlformats.org/package/2006/content-types">
  <Default Extension="xml" ContentType="application/xml"/>
  <Default Extension="tif" ContentType="image/tiff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19"/>
  </p:notesMasterIdLst>
  <p:sldIdLst>
    <p:sldId id="256" r:id="rId2"/>
    <p:sldId id="257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74" r:id="rId17"/>
    <p:sldId id="275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E23198-9667-4B31-92E0-114E6E03AC2B}">
  <a:tblStyle styleId="{31E23198-9667-4B31-92E0-114E6E03AC2B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/>
    <p:restoredTop sz="94643"/>
  </p:normalViewPr>
  <p:slideViewPr>
    <p:cSldViewPr snapToGrid="0">
      <p:cViewPr>
        <p:scale>
          <a:sx n="125" d="100"/>
          <a:sy n="125" d="100"/>
        </p:scale>
        <p:origin x="208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748449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2183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20000"/>
              </a:lnSpc>
              <a:spcBef>
                <a:spcPts val="800"/>
              </a:spcBef>
              <a:buNone/>
            </a:pPr>
            <a:r>
              <a:rPr lang="en" sz="17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small changes to the input data can have large effects on the structure of the tree, due to the hierarchical nature of the tree-growing process, causing errors at the top to affect the rest of the tree.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4554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20000"/>
              </a:lnSpc>
              <a:spcBef>
                <a:spcPts val="800"/>
              </a:spcBef>
              <a:buNone/>
            </a:pPr>
            <a:r>
              <a:rPr lang="en" sz="17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small changes to the input data can have large effects on the structure of the tree, due to the hierarchical nature of the tree-growing process, causing errors at the top to affect the rest of the tree.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36509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20000"/>
              </a:lnSpc>
              <a:spcBef>
                <a:spcPts val="800"/>
              </a:spcBef>
              <a:buNone/>
            </a:pPr>
            <a:r>
              <a:rPr lang="en" sz="1700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small changes to the input data can have large effects on the structure of the tree, due to the hierarchical nature of the tree-growing process, causing errors at the top to affect the rest of the tree.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27392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51549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7592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20000"/>
              </a:lnSpc>
              <a:spcBef>
                <a:spcPts val="800"/>
              </a:spcBef>
              <a:buNone/>
            </a:pPr>
            <a:r>
              <a:rPr lang="en" sz="17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small changes to the input data can have large effects on the structure of the tree, due to the hierarchical nature of the tree-growing process, causing errors at the top to affect the rest of the tree.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0733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20000"/>
              </a:lnSpc>
              <a:spcBef>
                <a:spcPts val="800"/>
              </a:spcBef>
              <a:buNone/>
            </a:pPr>
            <a:r>
              <a:rPr lang="en" sz="17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small changes to the input data can have large effects on the structure of the tree, due to the hierarchical nature of the tree-growing process, causing errors at the top to affect the rest of the tree.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3751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20000"/>
              </a:lnSpc>
              <a:spcBef>
                <a:spcPts val="800"/>
              </a:spcBef>
              <a:buNone/>
            </a:pPr>
            <a:r>
              <a:rPr lang="en" sz="17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small changes to the input data can have large effects on the structure of the tree, due to the hierarchical nature of the tree-growing process, causing errors at the top to affect the rest of the tree.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8456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20000"/>
              </a:lnSpc>
              <a:spcBef>
                <a:spcPts val="800"/>
              </a:spcBef>
              <a:buNone/>
            </a:pPr>
            <a:r>
              <a:rPr lang="en" sz="17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small changes to the input data can have large effects on the structure of the tree, due to the hierarchical nature of the tree-growing process, causing errors at the top to affect the rest of the tree.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0222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20000"/>
              </a:lnSpc>
              <a:spcBef>
                <a:spcPts val="800"/>
              </a:spcBef>
              <a:buNone/>
            </a:pPr>
            <a:r>
              <a:rPr lang="en" sz="17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small changes to the input data can have large effects on the structure of the tree, due to the hierarchical nature of the tree-growing process, causing errors at the top to affect the rest of the tree.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078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20000"/>
              </a:lnSpc>
              <a:spcBef>
                <a:spcPts val="800"/>
              </a:spcBef>
              <a:buNone/>
            </a:pPr>
            <a:r>
              <a:rPr lang="en" sz="17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small changes to the input data can have large effects on the structure of the tree, due to the hierarchical nature of the tree-growing process, causing errors at the top to affect the rest of the tree.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2367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20000"/>
              </a:lnSpc>
              <a:spcBef>
                <a:spcPts val="800"/>
              </a:spcBef>
              <a:buNone/>
            </a:pPr>
            <a:r>
              <a:rPr lang="en" sz="1700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small changes to the input data can have large effects on the structure of the tree, due to the hierarchical nature of the tree-growing process, causing errors at the top to affect the rest of the tree.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2362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20000"/>
              </a:lnSpc>
              <a:spcBef>
                <a:spcPts val="800"/>
              </a:spcBef>
              <a:buNone/>
            </a:pPr>
            <a:r>
              <a:rPr lang="en" sz="17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small changes to the input data can have large effects on the structure of the tree, due to the hierarchical nature of the tree-growing process, causing errors at the top to affect the rest of the tree.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4835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1313258" y="975588"/>
            <a:ext cx="6517499" cy="1881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1313258" y="2914650"/>
            <a:ext cx="6517499" cy="10287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700" b="0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ctr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ctr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ctr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ctr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ctr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ctr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ctr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ctr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noramic Picture with Ca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685345" y="3217030"/>
            <a:ext cx="7773300" cy="6087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pic" idx="2"/>
          </p:nvPr>
        </p:nvSpPr>
        <p:spPr>
          <a:xfrm>
            <a:off x="888558" y="523695"/>
            <a:ext cx="7366800" cy="2410500"/>
          </a:xfrm>
          <a:prstGeom prst="roundRect">
            <a:avLst>
              <a:gd name="adj" fmla="val 4944"/>
            </a:avLst>
          </a:prstGeom>
          <a:noFill/>
          <a:ln w="82550" cap="sq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45833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5238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61111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330" y="3831546"/>
            <a:ext cx="7773300" cy="5118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685330" y="457199"/>
            <a:ext cx="7773300" cy="25704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331" y="3153615"/>
            <a:ext cx="7773300" cy="11898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with Ca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084659" y="457200"/>
            <a:ext cx="6977100" cy="2244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1290482" y="2707524"/>
            <a:ext cx="6564300" cy="4461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685330" y="3279597"/>
            <a:ext cx="7773300" cy="1065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01" name="Shape 101"/>
          <p:cNvSpPr txBox="1"/>
          <p:nvPr/>
        </p:nvSpPr>
        <p:spPr>
          <a:xfrm>
            <a:off x="751115" y="565624"/>
            <a:ext cx="457199" cy="438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Questrial"/>
              <a:buNone/>
            </a:pPr>
            <a:r>
              <a:rPr lang="en" sz="6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“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x="7918168" y="2245183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dk1"/>
              </a:buClr>
              <a:buSzPct val="25000"/>
              <a:buFont typeface="Questrial"/>
              <a:buNone/>
            </a:pPr>
            <a:r>
              <a:rPr lang="en" sz="6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me Card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Shape 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685331" y="1604040"/>
            <a:ext cx="7773300" cy="1884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331" y="3496751"/>
            <a:ext cx="7773300" cy="855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lum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Shape 1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685330" y="457200"/>
            <a:ext cx="7773300" cy="120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2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330" y="1775319"/>
            <a:ext cx="2474100" cy="432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ctr" rtl="0">
              <a:lnSpc>
                <a:spcPct val="85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2"/>
          </p:nvPr>
        </p:nvSpPr>
        <p:spPr>
          <a:xfrm>
            <a:off x="685330" y="2207516"/>
            <a:ext cx="2474100" cy="2136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3"/>
          </p:nvPr>
        </p:nvSpPr>
        <p:spPr>
          <a:xfrm>
            <a:off x="3339291" y="1775319"/>
            <a:ext cx="2468700" cy="432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ctr" rtl="0">
              <a:lnSpc>
                <a:spcPct val="85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4"/>
          </p:nvPr>
        </p:nvSpPr>
        <p:spPr>
          <a:xfrm>
            <a:off x="3331011" y="2207516"/>
            <a:ext cx="2477400" cy="2136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5"/>
          </p:nvPr>
        </p:nvSpPr>
        <p:spPr>
          <a:xfrm>
            <a:off x="5979973" y="1775319"/>
            <a:ext cx="2478599" cy="432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ctr" rtl="0">
              <a:lnSpc>
                <a:spcPct val="85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body" idx="6"/>
          </p:nvPr>
        </p:nvSpPr>
        <p:spPr>
          <a:xfrm>
            <a:off x="5979973" y="2207516"/>
            <a:ext cx="2478599" cy="2136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Picture Column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hape 1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685330" y="458079"/>
            <a:ext cx="7773300" cy="1203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2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330" y="3153614"/>
            <a:ext cx="2472300" cy="4322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ctr" rtl="0">
              <a:lnSpc>
                <a:spcPct val="85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pic" idx="2"/>
          </p:nvPr>
        </p:nvSpPr>
        <p:spPr>
          <a:xfrm>
            <a:off x="685330" y="1775319"/>
            <a:ext cx="2472300" cy="1143000"/>
          </a:xfrm>
          <a:prstGeom prst="roundRect">
            <a:avLst>
              <a:gd name="adj" fmla="val 9363"/>
            </a:avLst>
          </a:prstGeom>
          <a:noFill/>
          <a:ln w="82550" cap="sq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3"/>
          </p:nvPr>
        </p:nvSpPr>
        <p:spPr>
          <a:xfrm>
            <a:off x="685330" y="3585811"/>
            <a:ext cx="2472300" cy="7575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4"/>
          </p:nvPr>
        </p:nvSpPr>
        <p:spPr>
          <a:xfrm>
            <a:off x="3332069" y="3153614"/>
            <a:ext cx="2476500" cy="4322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ctr" rtl="0">
              <a:lnSpc>
                <a:spcPct val="85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pic" idx="5"/>
          </p:nvPr>
        </p:nvSpPr>
        <p:spPr>
          <a:xfrm>
            <a:off x="3331011" y="1775319"/>
            <a:ext cx="2477400" cy="1143000"/>
          </a:xfrm>
          <a:prstGeom prst="roundRect">
            <a:avLst>
              <a:gd name="adj" fmla="val 8841"/>
            </a:avLst>
          </a:prstGeom>
          <a:noFill/>
          <a:ln w="82550" cap="sq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6"/>
          </p:nvPr>
        </p:nvSpPr>
        <p:spPr>
          <a:xfrm>
            <a:off x="3331011" y="3585810"/>
            <a:ext cx="2477400" cy="7575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7"/>
          </p:nvPr>
        </p:nvSpPr>
        <p:spPr>
          <a:xfrm>
            <a:off x="5979973" y="3153614"/>
            <a:ext cx="2475599" cy="4322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ctr" rtl="0">
              <a:lnSpc>
                <a:spcPct val="85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pic" idx="8"/>
          </p:nvPr>
        </p:nvSpPr>
        <p:spPr>
          <a:xfrm>
            <a:off x="5979973" y="1775319"/>
            <a:ext cx="2478599" cy="1143000"/>
          </a:xfrm>
          <a:prstGeom prst="roundRect">
            <a:avLst>
              <a:gd name="adj" fmla="val 8841"/>
            </a:avLst>
          </a:prstGeom>
          <a:noFill/>
          <a:ln w="82550" cap="sq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91666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9"/>
          </p:nvPr>
        </p:nvSpPr>
        <p:spPr>
          <a:xfrm>
            <a:off x="5979879" y="3585808"/>
            <a:ext cx="2478899" cy="7575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Shape 1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685331" y="463887"/>
            <a:ext cx="7773300" cy="1197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2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 rot="5400000">
            <a:off x="3288020" y="-827330"/>
            <a:ext cx="2568000" cy="7773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76200" algn="l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520700" marR="0" lvl="1" indent="-889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863600" marR="0" lvl="2" indent="-1016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206500" marR="0" lvl="3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549400" marR="0" lvl="4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892300" marR="0" lvl="5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235200" marR="0" lvl="6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578100" marR="0" lvl="7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921000" marR="0" lvl="8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 rot="5400000">
            <a:off x="5558119" y="1442850"/>
            <a:ext cx="3886200" cy="1914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2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 rot="5400000">
            <a:off x="1614224" y="-471749"/>
            <a:ext cx="3886200" cy="57441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76200" algn="l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520700" marR="0" lvl="1" indent="-889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863600" marR="0" lvl="2" indent="-1016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206500" marR="0" lvl="3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549400" marR="0" lvl="4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892300" marR="0" lvl="5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235200" marR="0" lvl="6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578100" marR="0" lvl="7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921000" marR="0" lvl="8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hape 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685331" y="463887"/>
            <a:ext cx="7773300" cy="1197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2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685330" y="1775318"/>
            <a:ext cx="7773000" cy="2568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76200" algn="l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520700" marR="0" lvl="1" indent="-889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863600" marR="0" lvl="2" indent="-1016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206500" marR="0" lvl="3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549400" marR="0" lvl="4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892300" marR="0" lvl="5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235200" marR="0" lvl="6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578100" marR="0" lvl="7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921000" marR="0" lvl="8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Shape 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685330" y="621422"/>
            <a:ext cx="7763700" cy="2052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685330" y="2743092"/>
            <a:ext cx="7763700" cy="1026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Shape 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685331" y="463887"/>
            <a:ext cx="7773300" cy="1197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2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685330" y="1775318"/>
            <a:ext cx="3829500" cy="2568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76200" algn="l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520700" marR="0" lvl="1" indent="-889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863600" marR="0" lvl="2" indent="-1016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206500" marR="0" lvl="3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549400" marR="0" lvl="4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892300" marR="0" lvl="5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235200" marR="0" lvl="6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578100" marR="0" lvl="7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921000" marR="0" lvl="8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2"/>
          </p:nvPr>
        </p:nvSpPr>
        <p:spPr>
          <a:xfrm>
            <a:off x="4629150" y="1775318"/>
            <a:ext cx="3828900" cy="2568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76200" algn="l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520700" marR="0" lvl="1" indent="-889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863600" marR="0" lvl="2" indent="-1016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206500" marR="0" lvl="3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549400" marR="0" lvl="4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892300" marR="0" lvl="5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235200" marR="0" lvl="6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578100" marR="0" lvl="7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921000" marR="0" lvl="8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hape 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685331" y="463887"/>
            <a:ext cx="7773300" cy="1197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2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859746" y="1778263"/>
            <a:ext cx="3655200" cy="510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lnSpc>
                <a:spcPct val="85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685330" y="2288258"/>
            <a:ext cx="3829500" cy="20549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76200" algn="l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520700" marR="0" lvl="1" indent="-889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863600" marR="0" lvl="2" indent="-1016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206500" marR="0" lvl="3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549400" marR="0" lvl="4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892300" marR="0" lvl="5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235200" marR="0" lvl="6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578100" marR="0" lvl="7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921000" marR="0" lvl="8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3"/>
          </p:nvPr>
        </p:nvSpPr>
        <p:spPr>
          <a:xfrm>
            <a:off x="4797317" y="1778263"/>
            <a:ext cx="3661500" cy="510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lnSpc>
                <a:spcPct val="85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4"/>
          </p:nvPr>
        </p:nvSpPr>
        <p:spPr>
          <a:xfrm>
            <a:off x="4629150" y="2288258"/>
            <a:ext cx="3829200" cy="20549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76200" algn="l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520700" marR="0" lvl="1" indent="-889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863600" marR="0" lvl="2" indent="-1016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206500" marR="0" lvl="3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549400" marR="0" lvl="4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892300" marR="0" lvl="5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235200" marR="0" lvl="6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578100" marR="0" lvl="7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921000" marR="0" lvl="8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Shape 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685331" y="463887"/>
            <a:ext cx="7773300" cy="1197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2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Shape 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Shape 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685331" y="457200"/>
            <a:ext cx="2951700" cy="15174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3808546" y="457200"/>
            <a:ext cx="4649999" cy="38862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76200" algn="l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520700" marR="0" lvl="1" indent="-889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863600" marR="0" lvl="2" indent="-1016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206500" marR="0" lvl="3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549400" marR="0" lvl="4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892300" marR="0" lvl="5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235200" marR="0" lvl="6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578100" marR="0" lvl="7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921000" marR="0" lvl="8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2"/>
          </p:nvPr>
        </p:nvSpPr>
        <p:spPr>
          <a:xfrm>
            <a:off x="685330" y="1974638"/>
            <a:ext cx="2951700" cy="23687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Shape 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685330" y="457200"/>
            <a:ext cx="4451100" cy="15174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pic" idx="2"/>
          </p:nvPr>
        </p:nvSpPr>
        <p:spPr>
          <a:xfrm>
            <a:off x="5568602" y="457200"/>
            <a:ext cx="2441400" cy="3886200"/>
          </a:xfrm>
          <a:prstGeom prst="roundRect">
            <a:avLst>
              <a:gd name="adj" fmla="val 4943"/>
            </a:avLst>
          </a:prstGeom>
          <a:noFill/>
          <a:ln w="82550" cap="sq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45833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5238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61111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345" y="1974638"/>
            <a:ext cx="4451100" cy="23687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rgbClr val="B7B7B7"/>
            </a:gs>
          </a:gsLst>
          <a:lin ang="54000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685331" y="463887"/>
            <a:ext cx="7773300" cy="1197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40740"/>
              <a:buFont typeface="Questrial"/>
              <a:buNone/>
              <a:defRPr sz="2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body" idx="1"/>
          </p:nvPr>
        </p:nvSpPr>
        <p:spPr>
          <a:xfrm>
            <a:off x="685331" y="1775319"/>
            <a:ext cx="7773300" cy="2568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76200" algn="l" rtl="0">
              <a:lnSpc>
                <a:spcPct val="12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520700" marR="0" lvl="1" indent="-889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863600" marR="0" lvl="2" indent="-1016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206500" marR="0" lvl="3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549400" marR="0" lvl="4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892300" marR="0" lvl="5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235200" marR="0" lvl="6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578100" marR="0" lvl="7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921000" marR="0" lvl="8" indent="-114300" algn="l" rtl="0">
              <a:lnSpc>
                <a:spcPct val="12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SzPct val="137500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ftr" idx="11"/>
          </p:nvPr>
        </p:nvSpPr>
        <p:spPr>
          <a:xfrm>
            <a:off x="685330" y="4412456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SzPct val="137500"/>
              <a:buNone/>
              <a:defRPr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342900" marR="0" lvl="1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685800" marR="0" lvl="2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028700" marR="0" lvl="3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371600" marR="0" lvl="4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1714500" marR="0" lvl="5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057400" marR="0" lvl="6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2400300" marR="0" lvl="7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2743200" marR="0" lvl="8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" sz="8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4" Type="http://schemas.openxmlformats.org/officeDocument/2006/relationships/image" Target="../media/image23.tif"/><Relationship Id="rId5" Type="http://schemas.openxmlformats.org/officeDocument/2006/relationships/image" Target="../media/image25.tif"/><Relationship Id="rId6" Type="http://schemas.openxmlformats.org/officeDocument/2006/relationships/image" Target="../media/image27.tif"/><Relationship Id="rId7" Type="http://schemas.openxmlformats.org/officeDocument/2006/relationships/image" Target="../media/image28.tif"/><Relationship Id="rId8" Type="http://schemas.openxmlformats.org/officeDocument/2006/relationships/image" Target="../media/image29.t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4" Type="http://schemas.openxmlformats.org/officeDocument/2006/relationships/image" Target="../media/image31.tif"/><Relationship Id="rId5" Type="http://schemas.openxmlformats.org/officeDocument/2006/relationships/image" Target="../media/image32.tif"/><Relationship Id="rId6" Type="http://schemas.openxmlformats.org/officeDocument/2006/relationships/image" Target="../media/image3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4" Type="http://schemas.openxmlformats.org/officeDocument/2006/relationships/image" Target="../media/image35.jpg"/><Relationship Id="rId5" Type="http://schemas.openxmlformats.org/officeDocument/2006/relationships/image" Target="../media/image36.jpg"/><Relationship Id="rId6" Type="http://schemas.openxmlformats.org/officeDocument/2006/relationships/image" Target="../media/image3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9.emf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6" Type="http://schemas.openxmlformats.org/officeDocument/2006/relationships/image" Target="../media/image12.emf"/><Relationship Id="rId7" Type="http://schemas.openxmlformats.org/officeDocument/2006/relationships/image" Target="../media/image13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4.jpg"/><Relationship Id="rId5" Type="http://schemas.openxmlformats.org/officeDocument/2006/relationships/image" Target="../media/image15.jpg"/><Relationship Id="rId6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4.jpg"/><Relationship Id="rId5" Type="http://schemas.openxmlformats.org/officeDocument/2006/relationships/image" Target="../media/image17.jpg"/><Relationship Id="rId6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9.jpg"/><Relationship Id="rId5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4" Type="http://schemas.openxmlformats.org/officeDocument/2006/relationships/image" Target="../media/image22.tif"/><Relationship Id="rId5" Type="http://schemas.openxmlformats.org/officeDocument/2006/relationships/image" Target="../media/image23.tif"/><Relationship Id="rId6" Type="http://schemas.openxmlformats.org/officeDocument/2006/relationships/image" Target="../media/image24.tif"/><Relationship Id="rId7" Type="http://schemas.openxmlformats.org/officeDocument/2006/relationships/image" Target="../media/image25.tif"/><Relationship Id="rId8" Type="http://schemas.openxmlformats.org/officeDocument/2006/relationships/image" Target="../media/image26.t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ctrTitle"/>
          </p:nvPr>
        </p:nvSpPr>
        <p:spPr>
          <a:xfrm>
            <a:off x="960205" y="1129143"/>
            <a:ext cx="7223588" cy="636299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latin typeface="Calibri" panose="020F0502020204030204" pitchFamily="34" charset="0"/>
                <a:cs typeface="Calibri" panose="020F0502020204030204" pitchFamily="34" charset="0"/>
              </a:rPr>
              <a:t>Content-aware Resizing of Images</a:t>
            </a:r>
            <a:endParaRPr lang="e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6" name="Shape 156"/>
          <p:cNvSpPr txBox="1">
            <a:spLocks noGrp="1"/>
          </p:cNvSpPr>
          <p:nvPr>
            <p:ph type="subTitle" idx="1"/>
          </p:nvPr>
        </p:nvSpPr>
        <p:spPr>
          <a:xfrm>
            <a:off x="1313258" y="2009262"/>
            <a:ext cx="6517499" cy="10287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Greg Merritt, Andrew Novicki, </a:t>
            </a:r>
            <a:r>
              <a:rPr lang="en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Jinyuan Zhao</a:t>
            </a:r>
          </a:p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</a:t>
            </a:r>
            <a:r>
              <a:rPr lang="en" dirty="0" smtClean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 585, Prof. Margrit Betke</a:t>
            </a:r>
            <a:endParaRPr lang="en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5137" y="3099100"/>
            <a:ext cx="3133725" cy="14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ctrTitle"/>
          </p:nvPr>
        </p:nvSpPr>
        <p:spPr>
          <a:xfrm>
            <a:off x="1313250" y="205437"/>
            <a:ext cx="6517500" cy="7431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Other results</a:t>
            </a:r>
            <a:endParaRPr lang="e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3" name="Shape 163"/>
          <p:cNvSpPr txBox="1">
            <a:spLocks noGrp="1"/>
          </p:cNvSpPr>
          <p:nvPr>
            <p:ph type="subTitle" idx="1"/>
          </p:nvPr>
        </p:nvSpPr>
        <p:spPr>
          <a:xfrm>
            <a:off x="518900" y="882272"/>
            <a:ext cx="8149612" cy="3711675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457200" lvl="0" indent="-228600" algn="l">
              <a:spcBef>
                <a:spcPts val="0"/>
              </a:spcBef>
              <a:buClr>
                <a:srgbClr val="000000"/>
              </a:buClr>
              <a:buChar char="●"/>
            </a:pP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 enlarging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516" y="1354194"/>
            <a:ext cx="1468825" cy="146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653" y="1332366"/>
            <a:ext cx="1468825" cy="1468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791" y="1332366"/>
            <a:ext cx="1468825" cy="1468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516" y="3058289"/>
            <a:ext cx="1721279" cy="17212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653" y="3071736"/>
            <a:ext cx="1721279" cy="17212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791" y="3071736"/>
            <a:ext cx="1721279" cy="1721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1158" y="1986412"/>
            <a:ext cx="1167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Original</a:t>
            </a: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512x512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7983" y="3840124"/>
            <a:ext cx="1167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600x600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70691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ctrTitle"/>
          </p:nvPr>
        </p:nvSpPr>
        <p:spPr>
          <a:xfrm>
            <a:off x="1313250" y="205437"/>
            <a:ext cx="6517500" cy="7431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Other results</a:t>
            </a:r>
            <a:endParaRPr lang="e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3" name="Shape 163"/>
          <p:cNvSpPr txBox="1">
            <a:spLocks noGrp="1"/>
          </p:cNvSpPr>
          <p:nvPr>
            <p:ph type="subTitle" idx="1"/>
          </p:nvPr>
        </p:nvSpPr>
        <p:spPr>
          <a:xfrm>
            <a:off x="518900" y="882272"/>
            <a:ext cx="8149612" cy="3711675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457200" lvl="0" indent="-228600" algn="l">
              <a:spcBef>
                <a:spcPts val="0"/>
              </a:spcBef>
              <a:buClr>
                <a:srgbClr val="000000"/>
              </a:buClr>
              <a:buChar char="●"/>
            </a:pPr>
            <a:endParaRPr lang="en-US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94" y="951149"/>
            <a:ext cx="2653741" cy="1486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207" y="1539788"/>
            <a:ext cx="2264525" cy="22645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95910" y="4002332"/>
            <a:ext cx="36545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Single </a:t>
            </a:r>
            <a:r>
              <a:rPr lang="en-US" dirty="0"/>
              <a:t>o</a:t>
            </a:r>
            <a:r>
              <a:rPr lang="en-US" dirty="0" smtClean="0"/>
              <a:t>bject</a:t>
            </a:r>
          </a:p>
          <a:p>
            <a:pPr algn="ctr"/>
            <a:r>
              <a:rPr lang="en-US" dirty="0" smtClean="0"/>
              <a:t>Minimum Energy Seams are easy to identify</a:t>
            </a:r>
          </a:p>
          <a:p>
            <a:pPr algn="ctr"/>
            <a:r>
              <a:rPr lang="en-US" dirty="0" smtClean="0"/>
              <a:t>Main object keeps its shape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504470" y="3877987"/>
            <a:ext cx="40345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Many objects</a:t>
            </a:r>
          </a:p>
          <a:p>
            <a:pPr algn="ctr"/>
            <a:r>
              <a:rPr lang="en-US" dirty="0" smtClean="0"/>
              <a:t>Minimum Energy seams are difficult to identify</a:t>
            </a:r>
          </a:p>
          <a:p>
            <a:pPr algn="ctr"/>
            <a:r>
              <a:rPr lang="en-US" dirty="0" smtClean="0"/>
              <a:t>Main objects are distorted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850" y="1653038"/>
            <a:ext cx="2041325" cy="2041325"/>
          </a:xfrm>
          <a:prstGeom prst="rect">
            <a:avLst/>
          </a:prstGeom>
        </p:spPr>
      </p:pic>
      <p:pic>
        <p:nvPicPr>
          <p:cNvPr id="17" name="Content Placeholder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734" y="2509425"/>
            <a:ext cx="1882692" cy="14214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263039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ctrTitle"/>
          </p:nvPr>
        </p:nvSpPr>
        <p:spPr>
          <a:xfrm>
            <a:off x="1313250" y="205437"/>
            <a:ext cx="6517500" cy="7431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Other results</a:t>
            </a:r>
            <a:endParaRPr lang="e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3" name="Shape 163"/>
          <p:cNvSpPr txBox="1">
            <a:spLocks noGrp="1"/>
          </p:cNvSpPr>
          <p:nvPr>
            <p:ph type="subTitle" idx="1"/>
          </p:nvPr>
        </p:nvSpPr>
        <p:spPr>
          <a:xfrm>
            <a:off x="518900" y="882272"/>
            <a:ext cx="8149612" cy="3711675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457200" lvl="0" indent="-228600" algn="l">
              <a:spcBef>
                <a:spcPts val="0"/>
              </a:spcBef>
              <a:buClr>
                <a:srgbClr val="000000"/>
              </a:buClr>
              <a:buChar char="●"/>
            </a:pPr>
            <a:endParaRPr lang="en-US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0033" y="4425172"/>
            <a:ext cx="3654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Simple background</a:t>
            </a:r>
          </a:p>
          <a:p>
            <a:pPr algn="ctr"/>
            <a:r>
              <a:rPr lang="en-US" dirty="0" smtClean="0"/>
              <a:t>Main object keeps its shape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036" y="955582"/>
            <a:ext cx="3022874" cy="20152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036" y="3051138"/>
            <a:ext cx="3022874" cy="13740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81" y="3060397"/>
            <a:ext cx="3589202" cy="13342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81" y="955582"/>
            <a:ext cx="3589202" cy="201809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048424" y="4425172"/>
            <a:ext cx="3654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Complicated background</a:t>
            </a:r>
          </a:p>
          <a:p>
            <a:pPr algn="ctr"/>
            <a:r>
              <a:rPr lang="en-US" dirty="0" smtClean="0"/>
              <a:t>Main object is distorted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88859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463887"/>
            <a:ext cx="7773300" cy="482318"/>
          </a:xfrm>
        </p:spPr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Histogram-Based Approach to Image Resizing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0" y="1009816"/>
            <a:ext cx="7773000" cy="3333502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For large changes in dimensions, the seam method does not work that well. A new method is proposed that finds the utilizes a histogram of the energy image. </a:t>
            </a:r>
          </a:p>
          <a:p>
            <a:pPr marL="628650" lvl="1" indent="-28575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The x and y location of the ‘most interesting energy profile’ is chosen</a:t>
            </a:r>
          </a:p>
          <a:p>
            <a:pPr marL="628650" lvl="1" indent="-28575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A box with the same aspect ratio as the desired output is extracted from the image</a:t>
            </a:r>
          </a:p>
          <a:p>
            <a:pPr marL="628650" lvl="1" indent="-28575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The extracted box is resized to the output size using standard resizing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475" y="3713509"/>
            <a:ext cx="2844800" cy="13868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475" y="2280867"/>
            <a:ext cx="2844800" cy="13868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380" y="2278327"/>
            <a:ext cx="1389380" cy="27787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06047" y="3421486"/>
            <a:ext cx="1705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>
                <a:solidFill>
                  <a:schemeClr val="bg1"/>
                </a:solidFill>
              </a:rPr>
              <a:t>Center Point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87600" y="4854128"/>
            <a:ext cx="1705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>
                <a:solidFill>
                  <a:schemeClr val="bg1"/>
                </a:solidFill>
              </a:rPr>
              <a:t>Extracted Region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10085" y="4810866"/>
            <a:ext cx="1705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>
                <a:solidFill>
                  <a:schemeClr val="bg1"/>
                </a:solidFill>
              </a:rPr>
              <a:t>Output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7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371" y="352127"/>
            <a:ext cx="7773300" cy="623233"/>
          </a:xfrm>
        </p:spPr>
        <p:txBody>
          <a:bodyPr/>
          <a:lstStyle/>
          <a:p>
            <a:r>
              <a:rPr lang="en-US" smtClean="0">
                <a:latin typeface="Calibri" charset="0"/>
                <a:ea typeface="Calibri" charset="0"/>
                <a:cs typeface="Calibri" charset="0"/>
              </a:rPr>
              <a:t> Improved Results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60" y="975360"/>
            <a:ext cx="1950720" cy="19507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980" y="3144520"/>
            <a:ext cx="762000" cy="152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60" y="3144520"/>
            <a:ext cx="7620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530" y="4006596"/>
            <a:ext cx="1546860" cy="9281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530" y="3027680"/>
            <a:ext cx="1546860" cy="9281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026160"/>
            <a:ext cx="1950720" cy="1950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550" y="4026154"/>
            <a:ext cx="1333500" cy="889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550" y="3066796"/>
            <a:ext cx="1333500" cy="889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940" y="1002284"/>
            <a:ext cx="1950720" cy="19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2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463887"/>
            <a:ext cx="7773300" cy="602913"/>
          </a:xfrm>
        </p:spPr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Conclusions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0" y="1066800"/>
            <a:ext cx="7773000" cy="3276518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sz="1900" dirty="0" smtClean="0">
                <a:latin typeface="Calibri" charset="0"/>
                <a:ea typeface="Calibri" charset="0"/>
                <a:cs typeface="Calibri" charset="0"/>
              </a:rPr>
              <a:t>The seam carving method works great for small changes to the size of the image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sz="1900" dirty="0" smtClean="0">
                <a:latin typeface="Calibri" charset="0"/>
                <a:ea typeface="Calibri" charset="0"/>
                <a:cs typeface="Calibri" charset="0"/>
              </a:rPr>
              <a:t>When the output aspect ratio is very different from the input, the histogram-based approach works better to avoid distortions to the objects of the image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sz="1900" dirty="0" smtClean="0">
                <a:latin typeface="Calibri" charset="0"/>
                <a:ea typeface="Calibri" charset="0"/>
                <a:cs typeface="Calibri" charset="0"/>
              </a:rPr>
              <a:t>Currently, the user must specify which method to use, but further work would be to automatically </a:t>
            </a:r>
            <a:r>
              <a:rPr lang="en-US" sz="1900" smtClean="0">
                <a:latin typeface="Calibri" charset="0"/>
                <a:ea typeface="Calibri" charset="0"/>
                <a:cs typeface="Calibri" charset="0"/>
              </a:rPr>
              <a:t>determine the optimal method to resize the image.</a:t>
            </a:r>
            <a:endParaRPr lang="en-US" sz="19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470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title"/>
          </p:nvPr>
        </p:nvSpPr>
        <p:spPr>
          <a:xfrm>
            <a:off x="685331" y="463887"/>
            <a:ext cx="7773300" cy="1197000"/>
          </a:xfrm>
          <a:prstGeom prst="rect">
            <a:avLst/>
          </a:prstGeom>
        </p:spPr>
        <p:txBody>
          <a:bodyPr lIns="68575" tIns="68575" rIns="68575" bIns="68575" anchor="ctr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 dirty="0" smtClean="0">
                <a:latin typeface="Calibri" panose="020F0502020204030204" pitchFamily="34" charset="0"/>
                <a:cs typeface="Calibri" panose="020F0502020204030204" pitchFamily="34" charset="0"/>
              </a:rPr>
              <a:t>References</a:t>
            </a:r>
            <a:endParaRPr lang="e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451875" y="1520450"/>
            <a:ext cx="8328900" cy="33492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457200" lvl="0" indent="-317500">
              <a:lnSpc>
                <a:spcPct val="115000"/>
              </a:lnSpc>
              <a:spcBef>
                <a:spcPts val="0"/>
              </a:spcBef>
            </a:pP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Avidan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Shai, and Ariel Shamir. "Seam carving for content-aware image resizing." ACM Transactions on graphics (TOG). Vol. 26. No. 3. ACM, 2007.</a:t>
            </a:r>
            <a:endParaRPr lang="e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Shape 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999" y="924937"/>
            <a:ext cx="4572000" cy="329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ctrTitle"/>
          </p:nvPr>
        </p:nvSpPr>
        <p:spPr>
          <a:xfrm>
            <a:off x="1313250" y="205437"/>
            <a:ext cx="6517500" cy="7431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Problem</a:t>
            </a:r>
            <a:endParaRPr lang="e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3" name="Shape 163"/>
          <p:cNvSpPr txBox="1">
            <a:spLocks noGrp="1"/>
          </p:cNvSpPr>
          <p:nvPr>
            <p:ph type="subTitle" idx="1"/>
          </p:nvPr>
        </p:nvSpPr>
        <p:spPr>
          <a:xfrm>
            <a:off x="518900" y="977367"/>
            <a:ext cx="7990800" cy="3711675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457200" lvl="0" indent="-228600" algn="l">
              <a:spcBef>
                <a:spcPts val="0"/>
              </a:spcBef>
              <a:buClr>
                <a:srgbClr val="000000"/>
              </a:buClr>
              <a:buChar char="●"/>
            </a:pP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Resizing of images</a:t>
            </a:r>
          </a:p>
          <a:p>
            <a:pPr marL="800100" lvl="1" indent="-228600" algn="l">
              <a:spcBef>
                <a:spcPts val="0"/>
              </a:spcBef>
              <a:buClr>
                <a:srgbClr val="000000"/>
              </a:buClr>
              <a:buChar char="●"/>
            </a:pP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Resizing by resampling: leads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objects of interest losing focus to background. </a:t>
            </a:r>
          </a:p>
          <a:p>
            <a:pPr marL="800100" lvl="1" indent="-228600" algn="l">
              <a:spcBef>
                <a:spcPts val="0"/>
              </a:spcBef>
              <a:buClr>
                <a:srgbClr val="000000"/>
              </a:buClr>
              <a:buChar char="●"/>
            </a:pP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Content-aware resizing: preserves visual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coherence.</a:t>
            </a:r>
          </a:p>
          <a:p>
            <a:pPr marL="457200" lvl="0" indent="-228600" algn="l" rtl="0">
              <a:spcBef>
                <a:spcPts val="0"/>
              </a:spcBef>
              <a:buClr>
                <a:srgbClr val="000000"/>
              </a:buClr>
              <a:buChar char="●"/>
            </a:pPr>
            <a:r>
              <a:rPr lang="en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Goal: shrink or enlarge an image with content-aware resizing</a:t>
            </a:r>
            <a:endParaRPr lang="en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5" y="3577918"/>
            <a:ext cx="4131846" cy="10363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5" y="2455644"/>
            <a:ext cx="4131846" cy="10429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33" y="2455644"/>
            <a:ext cx="3496665" cy="20544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85163" y="4222945"/>
            <a:ext cx="1350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Original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04913" y="3208586"/>
            <a:ext cx="2501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Resized by resampling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22705" y="4330860"/>
            <a:ext cx="348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Content Aware Resizing (ideal)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ctrTitle"/>
          </p:nvPr>
        </p:nvSpPr>
        <p:spPr>
          <a:xfrm>
            <a:off x="1313250" y="205437"/>
            <a:ext cx="6517500" cy="7431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Seam Carving Method</a:t>
            </a:r>
            <a:endParaRPr lang="e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Shape 163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518900" y="977367"/>
                <a:ext cx="5318020" cy="3711675"/>
              </a:xfrm>
              <a:prstGeom prst="rect">
                <a:avLst/>
              </a:prstGeom>
            </p:spPr>
            <p:txBody>
              <a:bodyPr lIns="68575" tIns="68575" rIns="68575" bIns="68575" anchor="t" anchorCtr="0">
                <a:noAutofit/>
              </a:bodyPr>
              <a:lstStyle/>
              <a:p>
                <a:pPr marL="457200" lvl="0" indent="-228600" algn="l">
                  <a:spcBef>
                    <a:spcPts val="0"/>
                  </a:spcBef>
                  <a:buClr>
                    <a:srgbClr val="000000"/>
                  </a:buClr>
                  <a:buChar char="●"/>
                </a:pP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Definition of a seam</a:t>
                </a:r>
              </a:p>
              <a:p>
                <a:pPr marL="800100" lvl="1" indent="-228600" algn="l">
                  <a:spcBef>
                    <a:spcPts val="0"/>
                  </a:spcBef>
                  <a:buClr>
                    <a:srgbClr val="000000"/>
                  </a:buClr>
                  <a:buChar char="●"/>
                </a:pP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 series of connected pixels, one in each row (column)</a:t>
                </a:r>
              </a:p>
              <a:p>
                <a:pPr marL="800100" lvl="1" indent="-228600" algn="l">
                  <a:spcBef>
                    <a:spcPts val="0"/>
                  </a:spcBef>
                  <a:buClr>
                    <a:srgbClr val="000000"/>
                  </a:buClr>
                  <a:buChar char="●"/>
                </a:pP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Horizontal seam</a:t>
                </a:r>
              </a:p>
              <a:p>
                <a:pPr marL="571500" lvl="1" algn="l">
                  <a:spcBef>
                    <a:spcPts val="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solidFill>
                                <a:srgbClr val="000000"/>
                              </a:solidFill>
                              <a:latin typeface="Cambria Math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𝒔</m:t>
                          </m:r>
                        </m:e>
                        <m:sup>
                          <m:r>
                            <a:rPr lang="en-US" altLang="zh-CN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{</m:t>
                          </m:r>
                          <m:sSubSup>
                            <m:sSubSupPr>
                              <m:ctrlP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sup>
                          </m:sSubSup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}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</m:sSubSup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{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),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)}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</m:sSubSup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𝑡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 ∀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≤1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00100" lvl="1" indent="-228600" algn="l">
                  <a:spcBef>
                    <a:spcPts val="0"/>
                  </a:spcBef>
                  <a:buClr>
                    <a:srgbClr val="000000"/>
                  </a:buClr>
                  <a:buChar char="●"/>
                </a:pP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Vertical seam</a:t>
                </a:r>
              </a:p>
              <a:p>
                <a:pPr marL="571500" lvl="1" algn="l">
                  <a:spcBef>
                    <a:spcPts val="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𝒔</m:t>
                          </m:r>
                        </m:e>
                        <m:sup>
                          <m:r>
                            <a:rPr lang="en-US" altLang="zh-CN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𝒚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{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sup>
                          </m:sSubSup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}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𝑗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𝑚</m:t>
                          </m:r>
                        </m:sup>
                      </m:sSubSup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{(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𝑦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𝑗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))}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𝑗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𝑚</m:t>
                          </m:r>
                        </m:sup>
                      </m:sSubSup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 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𝑡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 ∀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𝑦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𝑗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−1)</m:t>
                          </m:r>
                        </m:e>
                      </m:d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≤1</m:t>
                      </m:r>
                    </m:oMath>
                  </m:oMathPara>
                </a14:m>
                <a:endParaRPr lang="en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63" name="Shape 16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18900" y="977367"/>
                <a:ext cx="5318020" cy="37116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756" y="1894993"/>
            <a:ext cx="4221127" cy="28228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373331" y="3750505"/>
            <a:ext cx="1642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Horizontal seam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37338" y="2525427"/>
            <a:ext cx="1642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Vertical seam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14955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ctrTitle"/>
          </p:nvPr>
        </p:nvSpPr>
        <p:spPr>
          <a:xfrm>
            <a:off x="1313250" y="205437"/>
            <a:ext cx="6517500" cy="7431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Seam Carving Method</a:t>
            </a:r>
            <a:endParaRPr lang="e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Shape 163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518900" y="977367"/>
                <a:ext cx="5940422" cy="3711675"/>
              </a:xfrm>
              <a:prstGeom prst="rect">
                <a:avLst/>
              </a:prstGeom>
            </p:spPr>
            <p:txBody>
              <a:bodyPr lIns="68575" tIns="68575" rIns="68575" bIns="68575" anchor="t" anchorCtr="0">
                <a:noAutofit/>
              </a:bodyPr>
              <a:lstStyle/>
              <a:p>
                <a:pPr marL="457200" lvl="0" indent="-228600" algn="l">
                  <a:spcBef>
                    <a:spcPts val="0"/>
                  </a:spcBef>
                  <a:buClr>
                    <a:srgbClr val="000000"/>
                  </a:buClr>
                  <a:buChar char="●"/>
                </a:pP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Energy of a pixel</a:t>
                </a:r>
              </a:p>
              <a:p>
                <a:pPr marL="228600" lvl="0" algn="l">
                  <a:spcBef>
                    <a:spcPts val="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𝑒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𝜕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𝐼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𝜕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1600" i="1">
                              <a:solidFill>
                                <a:srgbClr val="000000"/>
                              </a:solidFill>
                              <a:latin typeface="Cambria Math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6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𝜕</m:t>
                              </m:r>
                              <m:r>
                                <a:rPr lang="en-US" altLang="zh-C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𝐼</m:t>
                              </m:r>
                              <m:r>
                                <a:rPr lang="en-US" altLang="zh-C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r>
                                <a:rPr lang="en-US" altLang="zh-C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lang="en-US" altLang="zh-C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altLang="zh-C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  <m:r>
                                <a:rPr lang="en-US" altLang="zh-C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𝜕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0" indent="-228600" algn="l">
                  <a:spcBef>
                    <a:spcPts val="0"/>
                  </a:spcBef>
                  <a:buClr>
                    <a:srgbClr val="000000"/>
                  </a:buClr>
                  <a:buChar char="●"/>
                </a:pPr>
                <a:r>
                  <a:rPr lang="en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Energy of a seam</a:t>
                </a:r>
              </a:p>
              <a:p>
                <a:pPr marL="228600" lvl="0" algn="l">
                  <a:spcBef>
                    <a:spcPts val="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𝑒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600" b="1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altLang="zh-CN" sz="16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𝒙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zh-CN" sz="16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zh-CN" sz="1600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altLang="zh-C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altLang="zh-C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altLang="zh-CN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zh-CN" sz="1600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altLang="zh-CN" sz="16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𝒙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zh-CN" sz="1600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altLang="zh-C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altLang="zh-CN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  <m:r>
                        <a:rPr lang="en-US" altLang="zh-CN" sz="1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(</m:t>
                      </m:r>
                      <m:r>
                        <m:rPr>
                          <m:sty m:val="p"/>
                        </m:rPr>
                        <a:rPr lang="en-US" altLang="zh-CN" sz="1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horizontal</m:t>
                      </m:r>
                      <m:r>
                        <a:rPr lang="en-US" altLang="zh-CN" sz="1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" sz="1600" dirty="0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28600" algn="l">
                  <a:spcBef>
                    <a:spcPts val="0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𝑒</m:t>
                      </m:r>
                      <m:d>
                        <m:dPr>
                          <m:ctrlPr>
                            <a:rPr lang="en-US" altLang="zh-CN" sz="1600" i="1">
                              <a:solidFill>
                                <a:srgbClr val="000000"/>
                              </a:solidFill>
                              <a:latin typeface="Cambria Math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600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altLang="zh-CN" sz="16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𝒚</m:t>
                              </m:r>
                            </m:sup>
                          </m:sSup>
                        </m:e>
                      </m:d>
                      <m:r>
                        <a:rPr lang="en-US" altLang="zh-C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600" i="1">
                              <a:solidFill>
                                <a:srgbClr val="000000"/>
                              </a:solidFill>
                              <a:latin typeface="Cambria Math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altLang="zh-C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𝑗</m:t>
                          </m:r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𝑦</m:t>
                          </m:r>
                          <m:r>
                            <a:rPr lang="en-US" altLang="zh-C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𝑗</m:t>
                          </m:r>
                          <m:r>
                            <a:rPr lang="en-US" altLang="zh-C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))∈</m:t>
                          </m:r>
                          <m:sSup>
                            <m:sSupPr>
                              <m:ctrlPr>
                                <a:rPr lang="en-US" altLang="zh-CN" sz="1600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altLang="zh-CN" sz="16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𝒚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altLang="zh-C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𝑒</m:t>
                          </m:r>
                          <m:r>
                            <a:rPr lang="en-US" altLang="zh-C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 </m:t>
                          </m:r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𝑗</m:t>
                          </m:r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𝑦</m:t>
                          </m:r>
                          <m:r>
                            <a:rPr lang="en-US" altLang="zh-C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𝑗</m:t>
                          </m:r>
                          <m:r>
                            <a:rPr lang="en-US" altLang="zh-CN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))</m:t>
                          </m:r>
                        </m:e>
                      </m:nary>
                      <m:r>
                        <a:rPr lang="en-US" altLang="zh-CN" sz="1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 </m:t>
                      </m:r>
                      <m:r>
                        <a:rPr lang="en-US" altLang="zh-CN" sz="16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1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vertic</m:t>
                      </m:r>
                      <m:r>
                        <m:rPr>
                          <m:sty m:val="p"/>
                        </m:rPr>
                        <a:rPr lang="en-US" altLang="zh-CN" sz="16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al</m:t>
                      </m:r>
                      <m:r>
                        <a:rPr lang="en-US" altLang="zh-CN" sz="16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" altLang="zh-CN" sz="16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28600" lvl="0" algn="l">
                  <a:spcBef>
                    <a:spcPts val="0"/>
                  </a:spcBef>
                  <a:buClr>
                    <a:srgbClr val="000000"/>
                  </a:buClr>
                </a:pPr>
                <a:endParaRPr lang="en" sz="16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63" name="Shape 16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18900" y="977367"/>
                <a:ext cx="5940422" cy="37116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4572" y="2838300"/>
            <a:ext cx="2676657" cy="17669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572" y="929107"/>
            <a:ext cx="2676657" cy="15726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17732" y="2501798"/>
            <a:ext cx="1350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Original image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09675" y="4579317"/>
            <a:ext cx="1350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Energy map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60755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ctrTitle"/>
          </p:nvPr>
        </p:nvSpPr>
        <p:spPr>
          <a:xfrm>
            <a:off x="1313250" y="205437"/>
            <a:ext cx="6517500" cy="7431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Seam Carving Method</a:t>
            </a:r>
            <a:endParaRPr lang="e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Shape 163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518900" y="882272"/>
                <a:ext cx="8149612" cy="3711675"/>
              </a:xfrm>
              <a:prstGeom prst="rect">
                <a:avLst/>
              </a:prstGeom>
            </p:spPr>
            <p:txBody>
              <a:bodyPr lIns="68575" tIns="68575" rIns="68575" bIns="68575" anchor="t" anchorCtr="0">
                <a:noAutofit/>
              </a:bodyPr>
              <a:lstStyle/>
              <a:p>
                <a:pPr marL="457200" lvl="0" indent="-228600" algn="l">
                  <a:spcBef>
                    <a:spcPts val="0"/>
                  </a:spcBef>
                  <a:buClr>
                    <a:srgbClr val="000000"/>
                  </a:buClr>
                  <a:buChar char="●"/>
                </a:pP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Finding seam with minimum energy (dynamic programming)</a:t>
                </a:r>
                <a:endParaRPr lang="en" sz="1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00100" lvl="1" indent="-228600" algn="l">
                  <a:spcBef>
                    <a:spcPts val="0"/>
                  </a:spcBef>
                  <a:buClr>
                    <a:srgbClr val="000000"/>
                  </a:buClr>
                  <a:buChar char="●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</m:oMath>
                </a14:m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matrix of cumulative energy</a:t>
                </a:r>
              </a:p>
              <a:p>
                <a:pPr marL="800100" lvl="1" indent="-228600" algn="l">
                  <a:spcBef>
                    <a:spcPts val="0"/>
                  </a:spcBef>
                  <a:buClr>
                    <a:srgbClr val="000000"/>
                  </a:buClr>
                  <a:buChar char="●"/>
                </a:pP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 vertical seams</a:t>
                </a:r>
              </a:p>
              <a:p>
                <a:pPr marL="1143000" lvl="2" indent="-228600" algn="l">
                  <a:spcBef>
                    <a:spcPts val="0"/>
                  </a:spcBef>
                  <a:buClr>
                    <a:srgbClr val="000000"/>
                  </a:buClr>
                  <a:buChar char="●"/>
                </a:pP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1st row: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(1,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dirty="0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143000" lvl="2" indent="-228600" algn="l">
                  <a:spcBef>
                    <a:spcPts val="0"/>
                  </a:spcBef>
                  <a:buClr>
                    <a:srgbClr val="000000"/>
                  </a:buClr>
                  <a:buChar char="●"/>
                </a:pP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2nd to last rows: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𝑀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−1,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𝑦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𝑀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−1,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𝑀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−1,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𝑦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dirty="0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00100" lvl="1" indent="-228600" algn="l">
                  <a:spcBef>
                    <a:spcPts val="0"/>
                  </a:spcBef>
                  <a:buClr>
                    <a:srgbClr val="000000"/>
                  </a:buClr>
                  <a:buChar char="●"/>
                </a:pPr>
                <a:r>
                  <a:rPr lang="en-US" altLang="zh-CN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horizontal </a:t>
                </a:r>
                <a:r>
                  <a:rPr lang="en-US" altLang="zh-CN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seams</a:t>
                </a:r>
              </a:p>
              <a:p>
                <a:pPr marL="1143000" lvl="2" indent="-228600" algn="l">
                  <a:spcBef>
                    <a:spcPts val="0"/>
                  </a:spcBef>
                  <a:buClr>
                    <a:srgbClr val="000000"/>
                  </a:buClr>
                  <a:buChar char="●"/>
                </a:pPr>
                <a:r>
                  <a:rPr lang="en-US" altLang="zh-CN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1st 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column: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,1</m:t>
                        </m:r>
                      </m:e>
                    </m:d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,1)</m:t>
                    </m:r>
                  </m:oMath>
                </a14:m>
                <a:endParaRPr lang="en-US" altLang="zh-CN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143000" lvl="2" indent="-228600" algn="l">
                  <a:spcBef>
                    <a:spcPts val="0"/>
                  </a:spcBef>
                  <a:buClr>
                    <a:srgbClr val="000000"/>
                  </a:buClr>
                  <a:buChar char="●"/>
                </a:pPr>
                <a:r>
                  <a:rPr lang="en-US" altLang="zh-CN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2nd to last 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columns</a:t>
                </a:r>
                <a:r>
                  <a:rPr lang="en-US" altLang="zh-CN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d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𝑀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−1,</m:t>
                                </m:r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𝑦</m:t>
                                </m:r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𝑀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𝑦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𝑀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</m:t>
                                </m:r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1,</m:t>
                                </m:r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𝑦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00100" lvl="1" indent="-228600" algn="l">
                  <a:spcBef>
                    <a:spcPts val="0"/>
                  </a:spcBef>
                  <a:buClr>
                    <a:srgbClr val="000000"/>
                  </a:buClr>
                  <a:buChar char="●"/>
                </a:pP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Find the minimum entry in the last row(column), and use backtracking to find optimal seam</a:t>
                </a:r>
              </a:p>
            </p:txBody>
          </p:sp>
        </mc:Choice>
        <mc:Fallback xmlns="">
          <p:sp>
            <p:nvSpPr>
              <p:cNvPr id="163" name="Shape 16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18900" y="882272"/>
                <a:ext cx="8149612" cy="3711675"/>
              </a:xfrm>
              <a:prstGeom prst="rect">
                <a:avLst/>
              </a:prstGeom>
              <a:blipFill rotWithShape="0">
                <a:blip r:embed="rId3"/>
                <a:stretch>
                  <a:fillRect r="-1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96" y="3434944"/>
            <a:ext cx="2388414" cy="1592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842" y="3434944"/>
            <a:ext cx="2388415" cy="15922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4224" y="4750221"/>
            <a:ext cx="2127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/>
                </a:solidFill>
              </a:rPr>
              <a:t>Optimal horizontal seam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3775" y="4750221"/>
            <a:ext cx="2127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/>
                </a:solidFill>
              </a:rPr>
              <a:t>Optimal vertical seam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3860" y="3434944"/>
            <a:ext cx="1253179" cy="8272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3058" y="3431206"/>
            <a:ext cx="1253179" cy="82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64774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ctrTitle"/>
          </p:nvPr>
        </p:nvSpPr>
        <p:spPr>
          <a:xfrm>
            <a:off x="1313250" y="205437"/>
            <a:ext cx="6517500" cy="7431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Seam Carving Method</a:t>
            </a:r>
            <a:endParaRPr lang="e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Shape 163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518900" y="882272"/>
                <a:ext cx="8149612" cy="3711675"/>
              </a:xfrm>
              <a:prstGeom prst="rect">
                <a:avLst/>
              </a:prstGeom>
            </p:spPr>
            <p:txBody>
              <a:bodyPr lIns="68575" tIns="68575" rIns="68575" bIns="68575" anchor="t" anchorCtr="0">
                <a:noAutofit/>
              </a:bodyPr>
              <a:lstStyle/>
              <a:p>
                <a:pPr marL="457200" lvl="0" indent="-228600" algn="l">
                  <a:spcBef>
                    <a:spcPts val="0"/>
                  </a:spcBef>
                  <a:buClr>
                    <a:srgbClr val="000000"/>
                  </a:buClr>
                  <a:buChar char="●"/>
                </a:pP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Algorithm for image shrinking</a:t>
                </a:r>
              </a:p>
              <a:p>
                <a:pPr marL="914400" lvl="1" indent="-342900" algn="l">
                  <a:spcBef>
                    <a:spcPts val="0"/>
                  </a:spcBef>
                  <a:buClr>
                    <a:srgbClr val="000000"/>
                  </a:buClr>
                  <a:buAutoNum type="arabicParenBoth"/>
                </a:pP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Calculate the number of rows (columns) to be removed: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</m:oMath>
                </a14:m>
                <a:endParaRPr lang="en-US" dirty="0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914400" lvl="1" indent="-342900" algn="l">
                  <a:spcBef>
                    <a:spcPts val="0"/>
                  </a:spcBef>
                  <a:buClr>
                    <a:srgbClr val="000000"/>
                  </a:buClr>
                  <a:buAutoNum type="arabicParenBoth"/>
                </a:pP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</m:oMath>
                </a14:m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</m:oMath>
                </a14:m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</m:oMath>
                </a14:m>
                <a:endParaRPr lang="en-US" dirty="0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914400" lvl="2" algn="l">
                  <a:spcBef>
                    <a:spcPts val="0"/>
                  </a:spcBef>
                  <a:buClr>
                    <a:srgbClr val="000000"/>
                  </a:buClr>
                </a:pP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Find the horizontal (vertical) seam with minimum energy</a:t>
                </a:r>
              </a:p>
              <a:p>
                <a:pPr marL="914400" lvl="2" algn="l">
                  <a:spcBef>
                    <a:spcPts val="0"/>
                  </a:spcBef>
                  <a:buClr>
                    <a:srgbClr val="000000"/>
                  </a:buClr>
                </a:pP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Delete all pixels in this seam</a:t>
                </a:r>
              </a:p>
              <a:p>
                <a:pPr marL="571500" lvl="1" algn="l">
                  <a:spcBef>
                    <a:spcPts val="0"/>
                  </a:spcBef>
                  <a:buClr>
                    <a:srgbClr val="000000"/>
                  </a:buClr>
                </a:pP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(3)  Output resized image</a:t>
                </a:r>
              </a:p>
            </p:txBody>
          </p:sp>
        </mc:Choice>
        <mc:Fallback xmlns="">
          <p:sp>
            <p:nvSpPr>
              <p:cNvPr id="163" name="Shape 16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18900" y="882272"/>
                <a:ext cx="8149612" cy="37116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10" y="2692758"/>
            <a:ext cx="2851784" cy="19011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499" y="2692758"/>
            <a:ext cx="2202156" cy="18994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560" y="2692758"/>
            <a:ext cx="2196221" cy="189943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19574" y="4592192"/>
            <a:ext cx="1350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Original image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94930" y="4592191"/>
            <a:ext cx="2139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Shrinking by resampling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64579" y="4590974"/>
            <a:ext cx="2139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Seam carving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00625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ctrTitle"/>
          </p:nvPr>
        </p:nvSpPr>
        <p:spPr>
          <a:xfrm>
            <a:off x="1313250" y="205437"/>
            <a:ext cx="6517500" cy="7431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Seam Carving Method</a:t>
            </a:r>
            <a:endParaRPr lang="e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Shape 163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518900" y="882272"/>
                <a:ext cx="8149612" cy="3711675"/>
              </a:xfrm>
              <a:prstGeom prst="rect">
                <a:avLst/>
              </a:prstGeom>
            </p:spPr>
            <p:txBody>
              <a:bodyPr lIns="68575" tIns="68575" rIns="68575" bIns="68575" anchor="t" anchorCtr="0">
                <a:noAutofit/>
              </a:bodyPr>
              <a:lstStyle/>
              <a:p>
                <a:pPr marL="457200" lvl="0" indent="-228600" algn="l">
                  <a:spcBef>
                    <a:spcPts val="0"/>
                  </a:spcBef>
                  <a:buClr>
                    <a:srgbClr val="000000"/>
                  </a:buClr>
                  <a:buChar char="●"/>
                </a:pP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Algorithm for image enlarging</a:t>
                </a:r>
              </a:p>
              <a:p>
                <a:pPr marL="914400" lvl="1" indent="-342900" algn="l">
                  <a:spcBef>
                    <a:spcPts val="0"/>
                  </a:spcBef>
                  <a:buClr>
                    <a:srgbClr val="000000"/>
                  </a:buClr>
                  <a:buAutoNum type="arabicParenBoth"/>
                </a:pP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Calculate the number of rows (columns) to be copied: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</m:oMath>
                </a14:m>
                <a:endParaRPr lang="en-US" dirty="0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914400" lvl="1" indent="-342900" algn="l">
                  <a:spcBef>
                    <a:spcPts val="0"/>
                  </a:spcBef>
                  <a:buClr>
                    <a:srgbClr val="000000"/>
                  </a:buClr>
                  <a:buAutoNum type="arabicParenBoth"/>
                </a:pP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</m:oMath>
                </a14:m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different horizontal (vertical) seams with minimum energy</a:t>
                </a:r>
              </a:p>
              <a:p>
                <a:pPr marL="914400" lvl="1" indent="-342900" algn="l">
                  <a:spcBef>
                    <a:spcPts val="0"/>
                  </a:spcBef>
                  <a:buClr>
                    <a:srgbClr val="000000"/>
                  </a:buClr>
                  <a:buAutoNum type="arabicParenBoth"/>
                </a:pP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Duplicate pixels in these seams</a:t>
                </a:r>
              </a:p>
              <a:p>
                <a:pPr marL="914400" lvl="1" indent="-342900" algn="l">
                  <a:spcBef>
                    <a:spcPts val="0"/>
                  </a:spcBef>
                  <a:buClr>
                    <a:srgbClr val="000000"/>
                  </a:buClr>
                  <a:buAutoNum type="arabicParenBoth"/>
                </a:pPr>
                <a:r>
                  <a:rPr lang="en-US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Output resized image</a:t>
                </a:r>
              </a:p>
            </p:txBody>
          </p:sp>
        </mc:Choice>
        <mc:Fallback xmlns="">
          <p:sp>
            <p:nvSpPr>
              <p:cNvPr id="163" name="Shape 16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18900" y="882272"/>
                <a:ext cx="8149612" cy="37116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66" y="2716950"/>
            <a:ext cx="2431444" cy="162096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80220" y="4335478"/>
            <a:ext cx="1350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Original image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65538" y="4335478"/>
            <a:ext cx="2139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Enlarged image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99" y="2716511"/>
            <a:ext cx="2427642" cy="16184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131" y="2716511"/>
            <a:ext cx="3277316" cy="16184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913769" y="4337377"/>
            <a:ext cx="2139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Seams to be copied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45411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ctrTitle"/>
          </p:nvPr>
        </p:nvSpPr>
        <p:spPr>
          <a:xfrm>
            <a:off x="1313250" y="205437"/>
            <a:ext cx="6517500" cy="7431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Seam Carving Method</a:t>
            </a:r>
            <a:endParaRPr lang="e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3" name="Shape 163"/>
          <p:cNvSpPr txBox="1">
            <a:spLocks noGrp="1"/>
          </p:cNvSpPr>
          <p:nvPr>
            <p:ph type="subTitle" idx="1"/>
          </p:nvPr>
        </p:nvSpPr>
        <p:spPr>
          <a:xfrm>
            <a:off x="518900" y="882272"/>
            <a:ext cx="8149612" cy="3711675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457200" lvl="0" indent="-228600" algn="l">
              <a:spcBef>
                <a:spcPts val="0"/>
              </a:spcBef>
              <a:buClr>
                <a:srgbClr val="000000"/>
              </a:buClr>
              <a:buChar char="●"/>
            </a:pP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Shrinking in one dimension and enlarging in the other</a:t>
            </a: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dimension</a:t>
            </a:r>
            <a:endParaRPr lang="en-US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32" y="1677400"/>
            <a:ext cx="3717849" cy="24785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21468" y="4155965"/>
            <a:ext cx="1350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Original image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86120" y="4496466"/>
            <a:ext cx="2418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Resizing by seam carving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25794" y="2868951"/>
            <a:ext cx="2139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Resizing by resampling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553" y="1578474"/>
            <a:ext cx="3738655" cy="12923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553" y="3207324"/>
            <a:ext cx="3738655" cy="129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93835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ctrTitle"/>
          </p:nvPr>
        </p:nvSpPr>
        <p:spPr>
          <a:xfrm>
            <a:off x="1313250" y="205437"/>
            <a:ext cx="6517500" cy="7431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Other results</a:t>
            </a:r>
            <a:endParaRPr lang="e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3" name="Shape 163"/>
          <p:cNvSpPr txBox="1">
            <a:spLocks noGrp="1"/>
          </p:cNvSpPr>
          <p:nvPr>
            <p:ph type="subTitle" idx="1"/>
          </p:nvPr>
        </p:nvSpPr>
        <p:spPr>
          <a:xfrm>
            <a:off x="518900" y="882272"/>
            <a:ext cx="8149612" cy="3711675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457200" lvl="0" indent="-228600" algn="l">
              <a:spcBef>
                <a:spcPts val="0"/>
              </a:spcBef>
              <a:buClr>
                <a:srgbClr val="000000"/>
              </a:buClr>
              <a:buChar char="●"/>
            </a:pP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 shrinking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250" y="1303354"/>
            <a:ext cx="1881432" cy="1881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249" y="3366800"/>
            <a:ext cx="1469869" cy="14698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424" y="1303354"/>
            <a:ext cx="1881432" cy="188143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423" y="3366800"/>
            <a:ext cx="1469869" cy="14698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796" y="1303354"/>
            <a:ext cx="1881432" cy="188143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795" y="3366800"/>
            <a:ext cx="1469869" cy="146986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01158" y="1986412"/>
            <a:ext cx="1167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Original</a:t>
            </a: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512x512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7983" y="3840124"/>
            <a:ext cx="1167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400x400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24241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952</Words>
  <Application>Microsoft Macintosh PowerPoint</Application>
  <PresentationFormat>On-screen Show (16:9)</PresentationFormat>
  <Paragraphs>114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Questrial</vt:lpstr>
      <vt:lpstr>Cambria Math</vt:lpstr>
      <vt:lpstr>Arial</vt:lpstr>
      <vt:lpstr>Calibri</vt:lpstr>
      <vt:lpstr>Droplet</vt:lpstr>
      <vt:lpstr>Content-aware Resizing of Images</vt:lpstr>
      <vt:lpstr>Problem</vt:lpstr>
      <vt:lpstr>Seam Carving Method</vt:lpstr>
      <vt:lpstr>Seam Carving Method</vt:lpstr>
      <vt:lpstr>Seam Carving Method</vt:lpstr>
      <vt:lpstr>Seam Carving Method</vt:lpstr>
      <vt:lpstr>Seam Carving Method</vt:lpstr>
      <vt:lpstr>Seam Carving Method</vt:lpstr>
      <vt:lpstr>Other results</vt:lpstr>
      <vt:lpstr>Other results</vt:lpstr>
      <vt:lpstr>Other results</vt:lpstr>
      <vt:lpstr>Other results</vt:lpstr>
      <vt:lpstr>Histogram-Based Approach to Image Resizing</vt:lpstr>
      <vt:lpstr> Improved Results</vt:lpstr>
      <vt:lpstr>Conclusions</vt:lpstr>
      <vt:lpstr>References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Random Forest and Boosting</dc:title>
  <dc:creator>zhaojy</dc:creator>
  <cp:lastModifiedBy>Andrew Novicki</cp:lastModifiedBy>
  <cp:revision>25</cp:revision>
  <dcterms:modified xsi:type="dcterms:W3CDTF">2016-12-06T01:21:52Z</dcterms:modified>
</cp:coreProperties>
</file>